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</p:sldIdLst>
  <p:sldSz cy="5143500" cx="9144000"/>
  <p:notesSz cx="6858000" cy="9144000"/>
  <p:embeddedFontLst>
    <p:embeddedFont>
      <p:font typeface="Raleway"/>
      <p:regular r:id="rId33"/>
      <p:bold r:id="rId34"/>
      <p:italic r:id="rId35"/>
      <p:boldItalic r:id="rId36"/>
    </p:embeddedFont>
    <p:embeddedFont>
      <p:font typeface="Lato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0CCA0E0-E7FB-45EE-AE04-95D33546A63D}">
  <a:tblStyle styleId="{D0CCA0E0-E7FB-45EE-AE04-95D33546A63D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-boldItalic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Raleway-regular.fntdata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font" Target="fonts/Raleway-italic.fntdata"/><Relationship Id="rId12" Type="http://schemas.openxmlformats.org/officeDocument/2006/relationships/slide" Target="slides/slide6.xml"/><Relationship Id="rId34" Type="http://schemas.openxmlformats.org/officeDocument/2006/relationships/font" Target="fonts/Raleway-bold.fntdata"/><Relationship Id="rId15" Type="http://schemas.openxmlformats.org/officeDocument/2006/relationships/slide" Target="slides/slide9.xml"/><Relationship Id="rId37" Type="http://schemas.openxmlformats.org/officeDocument/2006/relationships/font" Target="fonts/Lato-regular.fntdata"/><Relationship Id="rId14" Type="http://schemas.openxmlformats.org/officeDocument/2006/relationships/slide" Target="slides/slide8.xml"/><Relationship Id="rId36" Type="http://schemas.openxmlformats.org/officeDocument/2006/relationships/font" Target="fonts/Raleway-boldItalic.fntdata"/><Relationship Id="rId17" Type="http://schemas.openxmlformats.org/officeDocument/2006/relationships/slide" Target="slides/slide11.xml"/><Relationship Id="rId39" Type="http://schemas.openxmlformats.org/officeDocument/2006/relationships/font" Target="fonts/Lato-italic.fntdata"/><Relationship Id="rId16" Type="http://schemas.openxmlformats.org/officeDocument/2006/relationships/slide" Target="slides/slide10.xml"/><Relationship Id="rId38" Type="http://schemas.openxmlformats.org/officeDocument/2006/relationships/font" Target="fonts/Lato-bold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042d606292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1042d606292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042d606292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042d606292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042d606292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042d606292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fc11af8479_1_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fc11af8479_1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fc11af8479_1_2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fc11af8479_1_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fc11af8479_1_3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fc11af8479_1_3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fc11af8479_1_4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fc11af8479_1_4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fc11af8479_1_1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fc11af8479_1_1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fc11af8479_1_7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fc11af8479_1_7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fc11af8479_1_7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fc11af8479_1_7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fc11af8479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fc11af8479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fc11af8479_1_9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fc11af8479_1_9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fc11af8479_1_10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fc11af8479_1_10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fc11af8479_1_5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fc11af8479_1_5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fc11af8479_1_1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fc11af8479_1_1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fc11af8479_1_1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fc11af8479_1_1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fc11af8479_1_12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fc11af8479_1_1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104853f58f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104853f58f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fc11af8479_1_2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fc11af8479_1_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042d606292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042d606292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042d606292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042d606292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042d606292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042d606292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042d606292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042d606292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fc11af8479_1_2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fc11af8479_1_2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042d606292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042d606292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Relationship Id="rId4" Type="http://schemas.openxmlformats.org/officeDocument/2006/relationships/image" Target="../media/image21.png"/><Relationship Id="rId5" Type="http://schemas.openxmlformats.org/officeDocument/2006/relationships/hyperlink" Target="https://root676.github.io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4.png"/><Relationship Id="rId4" Type="http://schemas.openxmlformats.org/officeDocument/2006/relationships/image" Target="../media/image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1.png"/><Relationship Id="rId4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9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5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github.com/robertaperez/GATE-Acessibilidade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15.png"/><Relationship Id="rId5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Acessibilidade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311700" y="2834125"/>
            <a:ext cx="8520600" cy="134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Diego B. Tomasiello</a:t>
            </a:r>
            <a:endParaRPr sz="20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Roberta Magalhães</a:t>
            </a:r>
            <a:endParaRPr sz="2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2"/>
          <p:cNvSpPr txBox="1"/>
          <p:nvPr/>
        </p:nvSpPr>
        <p:spPr>
          <a:xfrm>
            <a:off x="743350" y="646825"/>
            <a:ext cx="6930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latin typeface="Raleway"/>
                <a:ea typeface="Raleway"/>
                <a:cs typeface="Raleway"/>
                <a:sym typeface="Raleway"/>
              </a:rPr>
              <a:t>Acessibilidade Gravitacional</a:t>
            </a:r>
            <a:endParaRPr b="1" sz="220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51" name="Google Shape;15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8775" y="1260275"/>
            <a:ext cx="6165472" cy="3668674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2"/>
          <p:cNvSpPr txBox="1"/>
          <p:nvPr/>
        </p:nvSpPr>
        <p:spPr>
          <a:xfrm>
            <a:off x="3024850" y="4853675"/>
            <a:ext cx="30000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alibri"/>
                <a:ea typeface="Calibri"/>
                <a:cs typeface="Calibri"/>
                <a:sym typeface="Calibri"/>
              </a:rPr>
              <a:t>Fonte: Elaborado pelo autor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3"/>
          <p:cNvSpPr txBox="1"/>
          <p:nvPr/>
        </p:nvSpPr>
        <p:spPr>
          <a:xfrm>
            <a:off x="743350" y="646825"/>
            <a:ext cx="6930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latin typeface="Raleway"/>
                <a:ea typeface="Raleway"/>
                <a:cs typeface="Raleway"/>
                <a:sym typeface="Raleway"/>
              </a:rPr>
              <a:t>Acessibilidade Cumulativa</a:t>
            </a:r>
            <a:endParaRPr b="1" sz="220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58" name="Google Shape;15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8850" y="1426525"/>
            <a:ext cx="7436505" cy="3668676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3"/>
          <p:cNvSpPr txBox="1"/>
          <p:nvPr/>
        </p:nvSpPr>
        <p:spPr>
          <a:xfrm>
            <a:off x="3024850" y="4853675"/>
            <a:ext cx="30000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alibri"/>
                <a:ea typeface="Calibri"/>
                <a:cs typeface="Calibri"/>
                <a:sym typeface="Calibri"/>
              </a:rPr>
              <a:t>Acessibilidade Cumulativa. Fonte: Elaborado pelo autor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4"/>
          <p:cNvSpPr txBox="1"/>
          <p:nvPr/>
        </p:nvSpPr>
        <p:spPr>
          <a:xfrm>
            <a:off x="743350" y="646825"/>
            <a:ext cx="6930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latin typeface="Raleway"/>
                <a:ea typeface="Raleway"/>
                <a:cs typeface="Raleway"/>
                <a:sym typeface="Raleway"/>
              </a:rPr>
              <a:t>Acessibilidade Gravitacional</a:t>
            </a:r>
            <a:endParaRPr b="1" sz="220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65" name="Google Shape;16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4246" y="1398636"/>
            <a:ext cx="7420932" cy="3592819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4"/>
          <p:cNvSpPr txBox="1"/>
          <p:nvPr/>
        </p:nvSpPr>
        <p:spPr>
          <a:xfrm>
            <a:off x="3024850" y="4853675"/>
            <a:ext cx="30000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alibri"/>
                <a:ea typeface="Calibri"/>
                <a:cs typeface="Calibri"/>
                <a:sym typeface="Calibri"/>
              </a:rPr>
              <a:t>Acessibilidade Gravitacional. Fonte: Elaborado pelo autor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5"/>
          <p:cNvSpPr txBox="1"/>
          <p:nvPr/>
        </p:nvSpPr>
        <p:spPr>
          <a:xfrm>
            <a:off x="743350" y="646825"/>
            <a:ext cx="6930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latin typeface="Raleway"/>
                <a:ea typeface="Raleway"/>
                <a:cs typeface="Raleway"/>
                <a:sym typeface="Raleway"/>
              </a:rPr>
              <a:t>Cômputo das Medidas de Acessibilidade</a:t>
            </a:r>
            <a:endParaRPr b="1" sz="22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72" name="Google Shape;172;p25"/>
          <p:cNvSpPr txBox="1"/>
          <p:nvPr/>
        </p:nvSpPr>
        <p:spPr>
          <a:xfrm>
            <a:off x="549125" y="1842550"/>
            <a:ext cx="2058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Bases de Dados: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3" name="Google Shape;173;p25"/>
          <p:cNvSpPr txBox="1"/>
          <p:nvPr/>
        </p:nvSpPr>
        <p:spPr>
          <a:xfrm>
            <a:off x="480413" y="2485650"/>
            <a:ext cx="6438900" cy="19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❏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Logradouros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Times New Roman"/>
              <a:buChar char="❏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Pontos de Origem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        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(Centróides da Grade Estatística IBGE)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Times New Roman"/>
              <a:buChar char="❏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Pontos de Destino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          (Escolas)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74" name="Google Shape;17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9288" y="1782688"/>
            <a:ext cx="581425" cy="58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25"/>
          <p:cNvPicPr preferRelativeResize="0"/>
          <p:nvPr/>
        </p:nvPicPr>
        <p:blipFill rotWithShape="1">
          <a:blip r:embed="rId4">
            <a:alphaModFix/>
          </a:blip>
          <a:srcRect b="0" l="17965" r="0" t="0"/>
          <a:stretch/>
        </p:blipFill>
        <p:spPr>
          <a:xfrm>
            <a:off x="4331725" y="1661273"/>
            <a:ext cx="4504549" cy="2980099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5"/>
          <p:cNvSpPr/>
          <p:nvPr/>
        </p:nvSpPr>
        <p:spPr>
          <a:xfrm>
            <a:off x="5610175" y="1964200"/>
            <a:ext cx="2208600" cy="461700"/>
          </a:xfrm>
          <a:prstGeom prst="rect">
            <a:avLst/>
          </a:prstGeom>
          <a:noFill/>
          <a:ln cap="flat" cmpd="sng" w="38100">
            <a:solidFill>
              <a:srgbClr val="A61C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5"/>
          <p:cNvSpPr/>
          <p:nvPr/>
        </p:nvSpPr>
        <p:spPr>
          <a:xfrm>
            <a:off x="7886000" y="2132050"/>
            <a:ext cx="570300" cy="126000"/>
          </a:xfrm>
          <a:prstGeom prst="leftArrow">
            <a:avLst>
              <a:gd fmla="val 0" name="adj1"/>
              <a:gd fmla="val 50000" name="adj2"/>
            </a:avLst>
          </a:prstGeom>
          <a:solidFill>
            <a:srgbClr val="A61C00"/>
          </a:solidFill>
          <a:ln cap="flat" cmpd="sng" w="38100">
            <a:solidFill>
              <a:srgbClr val="A61C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5"/>
          <p:cNvSpPr txBox="1"/>
          <p:nvPr/>
        </p:nvSpPr>
        <p:spPr>
          <a:xfrm>
            <a:off x="5298850" y="4820400"/>
            <a:ext cx="39132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Times New Roman"/>
                <a:ea typeface="Times New Roman"/>
                <a:cs typeface="Times New Roman"/>
                <a:sym typeface="Times New Roman"/>
              </a:rPr>
              <a:t>Mais informações sobre QNEAT3: </a:t>
            </a:r>
            <a:r>
              <a:rPr lang="en" sz="9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5"/>
              </a:rPr>
              <a:t>https://root676.github.io</a:t>
            </a:r>
            <a:endParaRPr sz="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2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5" name="Google Shape;18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9000" y="0"/>
            <a:ext cx="822960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6"/>
          <p:cNvSpPr/>
          <p:nvPr/>
        </p:nvSpPr>
        <p:spPr>
          <a:xfrm flipH="1">
            <a:off x="6387375" y="1261975"/>
            <a:ext cx="665400" cy="126000"/>
          </a:xfrm>
          <a:prstGeom prst="leftArrow">
            <a:avLst>
              <a:gd fmla="val 0" name="adj1"/>
              <a:gd fmla="val 50000" name="adj2"/>
            </a:avLst>
          </a:prstGeom>
          <a:solidFill>
            <a:srgbClr val="A61C00"/>
          </a:solidFill>
          <a:ln cap="flat" cmpd="sng" w="38100">
            <a:solidFill>
              <a:srgbClr val="A61C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26"/>
          <p:cNvSpPr/>
          <p:nvPr/>
        </p:nvSpPr>
        <p:spPr>
          <a:xfrm>
            <a:off x="924125" y="163950"/>
            <a:ext cx="306300" cy="265500"/>
          </a:xfrm>
          <a:prstGeom prst="ellipse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6"/>
          <p:cNvSpPr/>
          <p:nvPr/>
        </p:nvSpPr>
        <p:spPr>
          <a:xfrm flipH="1">
            <a:off x="366200" y="233700"/>
            <a:ext cx="469500" cy="126000"/>
          </a:xfrm>
          <a:prstGeom prst="leftArrow">
            <a:avLst>
              <a:gd fmla="val 0" name="adj1"/>
              <a:gd fmla="val 50000" name="adj2"/>
            </a:avLst>
          </a:prstGeom>
          <a:solidFill>
            <a:srgbClr val="A61C00"/>
          </a:solidFill>
          <a:ln cap="flat" cmpd="sng" w="38100">
            <a:solidFill>
              <a:srgbClr val="A61C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7"/>
          <p:cNvSpPr/>
          <p:nvPr/>
        </p:nvSpPr>
        <p:spPr>
          <a:xfrm>
            <a:off x="762125" y="1141800"/>
            <a:ext cx="860400" cy="14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27"/>
          <p:cNvSpPr/>
          <p:nvPr/>
        </p:nvSpPr>
        <p:spPr>
          <a:xfrm>
            <a:off x="2248650" y="1346100"/>
            <a:ext cx="860400" cy="231900"/>
          </a:xfrm>
          <a:prstGeom prst="rightArrow">
            <a:avLst>
              <a:gd fmla="val 20083" name="adj1"/>
              <a:gd fmla="val 90584" name="adj2"/>
            </a:avLst>
          </a:prstGeom>
          <a:solidFill>
            <a:srgbClr val="EA9999"/>
          </a:solidFill>
          <a:ln cap="flat" cmpd="sng" w="19050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7"/>
          <p:cNvSpPr/>
          <p:nvPr/>
        </p:nvSpPr>
        <p:spPr>
          <a:xfrm>
            <a:off x="2248650" y="1932000"/>
            <a:ext cx="860400" cy="231900"/>
          </a:xfrm>
          <a:prstGeom prst="rightArrow">
            <a:avLst>
              <a:gd fmla="val 20083" name="adj1"/>
              <a:gd fmla="val 90584" name="adj2"/>
            </a:avLst>
          </a:prstGeom>
          <a:solidFill>
            <a:srgbClr val="EA9999"/>
          </a:solidFill>
          <a:ln cap="flat" cmpd="sng" w="19050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7"/>
          <p:cNvSpPr/>
          <p:nvPr/>
        </p:nvSpPr>
        <p:spPr>
          <a:xfrm>
            <a:off x="2248650" y="2911250"/>
            <a:ext cx="860400" cy="231900"/>
          </a:xfrm>
          <a:prstGeom prst="rightArrow">
            <a:avLst>
              <a:gd fmla="val 20083" name="adj1"/>
              <a:gd fmla="val 90584" name="adj2"/>
            </a:avLst>
          </a:prstGeom>
          <a:solidFill>
            <a:srgbClr val="EA9999"/>
          </a:solidFill>
          <a:ln cap="flat" cmpd="sng" w="19050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27"/>
          <p:cNvSpPr/>
          <p:nvPr/>
        </p:nvSpPr>
        <p:spPr>
          <a:xfrm>
            <a:off x="2248650" y="3842875"/>
            <a:ext cx="860400" cy="231900"/>
          </a:xfrm>
          <a:prstGeom prst="rightArrow">
            <a:avLst>
              <a:gd fmla="val 20083" name="adj1"/>
              <a:gd fmla="val 90584" name="adj2"/>
            </a:avLst>
          </a:prstGeom>
          <a:solidFill>
            <a:srgbClr val="B6D7A8"/>
          </a:solidFill>
          <a:ln cap="flat" cmpd="sng" w="19050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D9EAD3"/>
              </a:highlight>
            </a:endParaRPr>
          </a:p>
        </p:txBody>
      </p:sp>
      <p:sp>
        <p:nvSpPr>
          <p:cNvPr id="198" name="Google Shape;198;p27"/>
          <p:cNvSpPr txBox="1"/>
          <p:nvPr/>
        </p:nvSpPr>
        <p:spPr>
          <a:xfrm>
            <a:off x="462375" y="3543175"/>
            <a:ext cx="20475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Shortest Path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ou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Fastest Path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99" name="Google Shape;19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5500" y="691027"/>
            <a:ext cx="5080451" cy="4110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7"/>
          <p:cNvSpPr txBox="1"/>
          <p:nvPr/>
        </p:nvSpPr>
        <p:spPr>
          <a:xfrm>
            <a:off x="842725" y="1261950"/>
            <a:ext cx="1466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Rede de Vias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1" name="Google Shape;201;p27"/>
          <p:cNvSpPr txBox="1"/>
          <p:nvPr/>
        </p:nvSpPr>
        <p:spPr>
          <a:xfrm>
            <a:off x="550050" y="1811325"/>
            <a:ext cx="169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Pontos de Origem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2" name="Google Shape;202;p27"/>
          <p:cNvSpPr txBox="1"/>
          <p:nvPr/>
        </p:nvSpPr>
        <p:spPr>
          <a:xfrm>
            <a:off x="549150" y="2827100"/>
            <a:ext cx="18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Pontos de Destino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8"/>
          <p:cNvSpPr/>
          <p:nvPr/>
        </p:nvSpPr>
        <p:spPr>
          <a:xfrm>
            <a:off x="771775" y="1141800"/>
            <a:ext cx="860400" cy="14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28"/>
          <p:cNvSpPr/>
          <p:nvPr/>
        </p:nvSpPr>
        <p:spPr>
          <a:xfrm>
            <a:off x="3028938" y="3293150"/>
            <a:ext cx="860400" cy="231900"/>
          </a:xfrm>
          <a:prstGeom prst="rightArrow">
            <a:avLst>
              <a:gd fmla="val 20083" name="adj1"/>
              <a:gd fmla="val 90584" name="adj2"/>
            </a:avLst>
          </a:prstGeom>
          <a:solidFill>
            <a:srgbClr val="EA9999"/>
          </a:solidFill>
          <a:ln cap="flat" cmpd="sng" w="19050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8"/>
          <p:cNvSpPr/>
          <p:nvPr/>
        </p:nvSpPr>
        <p:spPr>
          <a:xfrm>
            <a:off x="3027838" y="4001150"/>
            <a:ext cx="860400" cy="231900"/>
          </a:xfrm>
          <a:prstGeom prst="rightArrow">
            <a:avLst>
              <a:gd fmla="val 20083" name="adj1"/>
              <a:gd fmla="val 90584" name="adj2"/>
            </a:avLst>
          </a:prstGeom>
          <a:solidFill>
            <a:srgbClr val="EA9999"/>
          </a:solidFill>
          <a:ln cap="flat" cmpd="sng" w="19050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28"/>
          <p:cNvSpPr/>
          <p:nvPr/>
        </p:nvSpPr>
        <p:spPr>
          <a:xfrm>
            <a:off x="3027850" y="1936450"/>
            <a:ext cx="860400" cy="231900"/>
          </a:xfrm>
          <a:prstGeom prst="rightArrow">
            <a:avLst>
              <a:gd fmla="val 20083" name="adj1"/>
              <a:gd fmla="val 90584" name="adj2"/>
            </a:avLst>
          </a:prstGeom>
          <a:solidFill>
            <a:srgbClr val="B6D7A8"/>
          </a:solidFill>
          <a:ln cap="flat" cmpd="sng" w="19050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28"/>
          <p:cNvSpPr/>
          <p:nvPr/>
        </p:nvSpPr>
        <p:spPr>
          <a:xfrm>
            <a:off x="3028950" y="3647150"/>
            <a:ext cx="860400" cy="231900"/>
          </a:xfrm>
          <a:prstGeom prst="rightArrow">
            <a:avLst>
              <a:gd fmla="val 20083" name="adj1"/>
              <a:gd fmla="val 90584" name="adj2"/>
            </a:avLst>
          </a:prstGeom>
          <a:solidFill>
            <a:srgbClr val="B6D7A8"/>
          </a:solidFill>
          <a:ln cap="flat" cmpd="sng" w="19050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2" name="Google Shape;212;p28"/>
          <p:cNvPicPr preferRelativeResize="0"/>
          <p:nvPr/>
        </p:nvPicPr>
        <p:blipFill rotWithShape="1">
          <a:blip r:embed="rId3">
            <a:alphaModFix/>
          </a:blip>
          <a:srcRect b="0" l="1029" r="0" t="0"/>
          <a:stretch/>
        </p:blipFill>
        <p:spPr>
          <a:xfrm>
            <a:off x="3939900" y="675100"/>
            <a:ext cx="4671067" cy="4200349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28"/>
          <p:cNvSpPr txBox="1"/>
          <p:nvPr/>
        </p:nvSpPr>
        <p:spPr>
          <a:xfrm>
            <a:off x="157750" y="1852300"/>
            <a:ext cx="287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Campo que indica a direção da via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4" name="Google Shape;214;p28"/>
          <p:cNvSpPr txBox="1"/>
          <p:nvPr/>
        </p:nvSpPr>
        <p:spPr>
          <a:xfrm>
            <a:off x="652025" y="2701850"/>
            <a:ext cx="12006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5" name="Google Shape;215;p28"/>
          <p:cNvSpPr txBox="1"/>
          <p:nvPr/>
        </p:nvSpPr>
        <p:spPr>
          <a:xfrm>
            <a:off x="656675" y="3166850"/>
            <a:ext cx="2321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As vias têm direções únicas?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6" name="Google Shape;216;p28"/>
          <p:cNvSpPr txBox="1"/>
          <p:nvPr/>
        </p:nvSpPr>
        <p:spPr>
          <a:xfrm>
            <a:off x="-185175" y="3536100"/>
            <a:ext cx="334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Campo que indica a velocidade da via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7" name="Google Shape;217;p28"/>
          <p:cNvSpPr txBox="1"/>
          <p:nvPr/>
        </p:nvSpPr>
        <p:spPr>
          <a:xfrm>
            <a:off x="1402800" y="3917000"/>
            <a:ext cx="1817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Velocidade padrão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Google Shape;22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6925" y="86900"/>
            <a:ext cx="7166524" cy="4057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7100" y="1858025"/>
            <a:ext cx="3262299" cy="3168400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29"/>
          <p:cNvSpPr/>
          <p:nvPr/>
        </p:nvSpPr>
        <p:spPr>
          <a:xfrm>
            <a:off x="723450" y="1170825"/>
            <a:ext cx="1005600" cy="126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29"/>
          <p:cNvSpPr/>
          <p:nvPr/>
        </p:nvSpPr>
        <p:spPr>
          <a:xfrm>
            <a:off x="1476775" y="3727250"/>
            <a:ext cx="516600" cy="89100"/>
          </a:xfrm>
          <a:prstGeom prst="leftArrow">
            <a:avLst>
              <a:gd fmla="val 0" name="adj1"/>
              <a:gd fmla="val 50000" name="adj2"/>
            </a:avLst>
          </a:prstGeom>
          <a:solidFill>
            <a:srgbClr val="A61C00"/>
          </a:solidFill>
          <a:ln cap="flat" cmpd="sng" w="28575">
            <a:solidFill>
              <a:srgbClr val="A61C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9"/>
          <p:cNvSpPr/>
          <p:nvPr/>
        </p:nvSpPr>
        <p:spPr>
          <a:xfrm>
            <a:off x="1476775" y="3528425"/>
            <a:ext cx="516600" cy="89100"/>
          </a:xfrm>
          <a:prstGeom prst="leftArrow">
            <a:avLst>
              <a:gd fmla="val 0" name="adj1"/>
              <a:gd fmla="val 50000" name="adj2"/>
            </a:avLst>
          </a:prstGeom>
          <a:solidFill>
            <a:srgbClr val="A61C00"/>
          </a:solidFill>
          <a:ln cap="flat" cmpd="sng" w="28575">
            <a:solidFill>
              <a:srgbClr val="A61C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29"/>
          <p:cNvSpPr/>
          <p:nvPr/>
        </p:nvSpPr>
        <p:spPr>
          <a:xfrm>
            <a:off x="1476775" y="4353525"/>
            <a:ext cx="516600" cy="89100"/>
          </a:xfrm>
          <a:prstGeom prst="leftArrow">
            <a:avLst>
              <a:gd fmla="val 0" name="adj1"/>
              <a:gd fmla="val 50000" name="adj2"/>
            </a:avLst>
          </a:prstGeom>
          <a:solidFill>
            <a:srgbClr val="A61C00"/>
          </a:solidFill>
          <a:ln cap="flat" cmpd="sng" w="28575">
            <a:solidFill>
              <a:srgbClr val="A61C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2" name="Google Shape;232;p30"/>
          <p:cNvGraphicFramePr/>
          <p:nvPr/>
        </p:nvGraphicFramePr>
        <p:xfrm>
          <a:off x="1687000" y="18139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{D0CCA0E0-E7FB-45EE-AE04-95D33546A63D}</a:tableStyleId>
              </a:tblPr>
              <a:tblGrid>
                <a:gridCol w="1418525"/>
                <a:gridCol w="1482450"/>
                <a:gridCol w="1431325"/>
                <a:gridCol w="1437700"/>
              </a:tblGrid>
              <a:tr h="5454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highlight>
                            <a:srgbClr val="F4CCCC"/>
                          </a:highlight>
                        </a:rPr>
                        <a:t>Origin_id</a:t>
                      </a:r>
                      <a:endParaRPr b="1" sz="1300">
                        <a:highlight>
                          <a:srgbClr val="F4CCCC"/>
                        </a:highlight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highlight>
                            <a:srgbClr val="F4CCCC"/>
                          </a:highlight>
                        </a:rPr>
                        <a:t>Destination_id</a:t>
                      </a:r>
                      <a:endParaRPr b="1" sz="1300">
                        <a:highlight>
                          <a:srgbClr val="F4CCCC"/>
                        </a:highlight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highlight>
                            <a:srgbClr val="F4CCCC"/>
                          </a:highlight>
                        </a:rPr>
                        <a:t>Total_cost</a:t>
                      </a:r>
                      <a:endParaRPr b="1" sz="1300">
                        <a:highlight>
                          <a:srgbClr val="F4CCCC"/>
                        </a:highlight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highlight>
                            <a:srgbClr val="D9EAD3"/>
                          </a:highlight>
                        </a:rPr>
                        <a:t>Nova Coluna</a:t>
                      </a:r>
                      <a:endParaRPr b="1" sz="1300">
                        <a:highlight>
                          <a:srgbClr val="D9EAD3"/>
                        </a:highlight>
                      </a:endParaRPr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332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1</a:t>
                      </a:r>
                      <a:endParaRPr b="1" sz="1300"/>
                    </a:p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.</a:t>
                      </a:r>
                      <a:endParaRPr b="1" sz="1300"/>
                    </a:p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.</a:t>
                      </a:r>
                      <a:endParaRPr b="1" sz="1300"/>
                    </a:p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.</a:t>
                      </a:r>
                      <a:endParaRPr b="1" sz="1300"/>
                    </a:p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n</a:t>
                      </a:r>
                      <a:endParaRPr b="1" sz="1300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1</a:t>
                      </a:r>
                      <a:endParaRPr b="1" sz="1300"/>
                    </a:p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.</a:t>
                      </a:r>
                      <a:endParaRPr b="1" sz="1300"/>
                    </a:p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.</a:t>
                      </a:r>
                      <a:endParaRPr b="1" sz="1300"/>
                    </a:p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.</a:t>
                      </a:r>
                      <a:endParaRPr b="1" sz="1300"/>
                    </a:p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n</a:t>
                      </a:r>
                      <a:endParaRPr b="1" sz="1300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DIAS</a:t>
                      </a:r>
                      <a:endParaRPr sz="1300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MINUTOS</a:t>
                      </a:r>
                      <a:endParaRPr sz="1300"/>
                    </a:p>
                  </a:txBody>
                  <a:tcPr marT="45725" marB="45725" marR="91450" marL="91450" anchor="ctr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233" name="Google Shape;23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2787" y="4235800"/>
            <a:ext cx="4298424" cy="392175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30"/>
          <p:cNvSpPr txBox="1"/>
          <p:nvPr/>
        </p:nvSpPr>
        <p:spPr>
          <a:xfrm>
            <a:off x="743350" y="646825"/>
            <a:ext cx="6930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latin typeface="Raleway"/>
                <a:ea typeface="Raleway"/>
                <a:cs typeface="Raleway"/>
                <a:sym typeface="Raleway"/>
              </a:rPr>
              <a:t>Abrir no R</a:t>
            </a:r>
            <a:endParaRPr b="1" sz="22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1"/>
          <p:cNvSpPr/>
          <p:nvPr/>
        </p:nvSpPr>
        <p:spPr>
          <a:xfrm>
            <a:off x="743350" y="1425675"/>
            <a:ext cx="6545400" cy="476400"/>
          </a:xfrm>
          <a:prstGeom prst="horizontalScroll">
            <a:avLst>
              <a:gd fmla="val 125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0" name="Google Shape;24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2300" y="2964799"/>
            <a:ext cx="2685550" cy="3125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32300" y="3902400"/>
            <a:ext cx="2685550" cy="422721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31"/>
          <p:cNvSpPr txBox="1"/>
          <p:nvPr/>
        </p:nvSpPr>
        <p:spPr>
          <a:xfrm>
            <a:off x="743350" y="646825"/>
            <a:ext cx="78501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latin typeface="Raleway"/>
                <a:ea typeface="Raleway"/>
                <a:cs typeface="Raleway"/>
                <a:sym typeface="Raleway"/>
              </a:rPr>
              <a:t>Medida de Acessibilidade Cumulativa</a:t>
            </a:r>
            <a:endParaRPr b="1" sz="22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43" name="Google Shape;243;p31"/>
          <p:cNvSpPr txBox="1"/>
          <p:nvPr/>
        </p:nvSpPr>
        <p:spPr>
          <a:xfrm>
            <a:off x="859675" y="1471425"/>
            <a:ext cx="6512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latin typeface="Times New Roman"/>
                <a:ea typeface="Times New Roman"/>
                <a:cs typeface="Times New Roman"/>
                <a:sym typeface="Times New Roman"/>
              </a:rPr>
              <a:t>Quantas oportunidades podem ser acessadas em até X minutos a partir de cada centróide?</a:t>
            </a:r>
            <a:endParaRPr b="1" sz="13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4" name="Google Shape;244;p31"/>
          <p:cNvSpPr txBox="1"/>
          <p:nvPr/>
        </p:nvSpPr>
        <p:spPr>
          <a:xfrm>
            <a:off x="825900" y="2018925"/>
            <a:ext cx="4554300" cy="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highlight>
                  <a:srgbClr val="D9EAD3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Nova </a:t>
            </a:r>
            <a:r>
              <a:rPr lang="en" sz="1300">
                <a:highlight>
                  <a:srgbClr val="D9EAD3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Coluna:</a:t>
            </a:r>
            <a:endParaRPr sz="1300">
              <a:highlight>
                <a:srgbClr val="D9EAD3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300"/>
              <a:buFont typeface="Times New Roman"/>
              <a:buChar char="➢"/>
            </a:pPr>
            <a:r>
              <a:rPr b="1" lang="en" sz="1300"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r>
              <a:rPr lang="en" sz="1300">
                <a:latin typeface="Times New Roman"/>
                <a:ea typeface="Times New Roman"/>
                <a:cs typeface="Times New Roman"/>
                <a:sym typeface="Times New Roman"/>
              </a:rPr>
              <a:t> para Escolas acessadas em ATÉ 15 minutos</a:t>
            </a:r>
            <a:endParaRPr sz="1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Times New Roman"/>
              <a:buChar char="➢"/>
            </a:pPr>
            <a:r>
              <a:rPr b="1" lang="en" sz="1300">
                <a:latin typeface="Times New Roman"/>
                <a:ea typeface="Times New Roman"/>
                <a:cs typeface="Times New Roman"/>
                <a:sym typeface="Times New Roman"/>
              </a:rPr>
              <a:t>0</a:t>
            </a:r>
            <a:r>
              <a:rPr lang="en" sz="1300">
                <a:latin typeface="Times New Roman"/>
                <a:ea typeface="Times New Roman"/>
                <a:cs typeface="Times New Roman"/>
                <a:sym typeface="Times New Roman"/>
              </a:rPr>
              <a:t> para Escolas acessadas em MAIS de 15 minutos</a:t>
            </a:r>
            <a:endParaRPr sz="13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5" name="Google Shape;245;p31"/>
          <p:cNvSpPr txBox="1"/>
          <p:nvPr/>
        </p:nvSpPr>
        <p:spPr>
          <a:xfrm>
            <a:off x="825900" y="3480125"/>
            <a:ext cx="7047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highlight>
                  <a:srgbClr val="D9EAD3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Agrupar</a:t>
            </a:r>
            <a:r>
              <a:rPr lang="en" sz="1300">
                <a:latin typeface="Times New Roman"/>
                <a:ea typeface="Times New Roman"/>
                <a:cs typeface="Times New Roman"/>
                <a:sym typeface="Times New Roman"/>
              </a:rPr>
              <a:t> as Escolas que podem ser acessadas em até 15 minutos por Grade Estatística:</a:t>
            </a:r>
            <a:endParaRPr sz="13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6" name="Google Shape;246;p31"/>
          <p:cNvSpPr txBox="1"/>
          <p:nvPr/>
        </p:nvSpPr>
        <p:spPr>
          <a:xfrm>
            <a:off x="825900" y="4505350"/>
            <a:ext cx="43029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highlight>
                  <a:srgbClr val="D9EAD3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Espacializar</a:t>
            </a:r>
            <a:r>
              <a:rPr lang="en" sz="1300">
                <a:highlight>
                  <a:schemeClr val="lt2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300">
                <a:latin typeface="Times New Roman"/>
                <a:ea typeface="Times New Roman"/>
                <a:cs typeface="Times New Roman"/>
                <a:sym typeface="Times New Roman"/>
              </a:rPr>
              <a:t>no QGIS através dos IDs de origem.</a:t>
            </a:r>
            <a:endParaRPr sz="13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/>
        </p:nvSpPr>
        <p:spPr>
          <a:xfrm>
            <a:off x="743350" y="646825"/>
            <a:ext cx="6930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latin typeface="Raleway"/>
                <a:ea typeface="Raleway"/>
                <a:cs typeface="Raleway"/>
                <a:sym typeface="Raleway"/>
              </a:rPr>
              <a:t>Agenda</a:t>
            </a:r>
            <a:endParaRPr b="1" sz="22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3" name="Google Shape;93;p14"/>
          <p:cNvSpPr txBox="1"/>
          <p:nvPr/>
        </p:nvSpPr>
        <p:spPr>
          <a:xfrm>
            <a:off x="855600" y="1541575"/>
            <a:ext cx="5046600" cy="18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Times New Roman"/>
              <a:buChar char="➔"/>
            </a:pPr>
            <a:r>
              <a:rPr lang="en" sz="2100">
                <a:latin typeface="Times New Roman"/>
                <a:ea typeface="Times New Roman"/>
                <a:cs typeface="Times New Roman"/>
                <a:sym typeface="Times New Roman"/>
              </a:rPr>
              <a:t>Definição de acessibilidade</a:t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Times New Roman"/>
              <a:buChar char="➔"/>
            </a:pPr>
            <a:r>
              <a:rPr lang="en" sz="2100">
                <a:latin typeface="Times New Roman"/>
                <a:ea typeface="Times New Roman"/>
                <a:cs typeface="Times New Roman"/>
                <a:sym typeface="Times New Roman"/>
              </a:rPr>
              <a:t>Medidas cumulativa e gravitacional</a:t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Times New Roman"/>
              <a:buChar char="➔"/>
            </a:pPr>
            <a:r>
              <a:rPr lang="en" sz="2100">
                <a:latin typeface="Times New Roman"/>
                <a:ea typeface="Times New Roman"/>
                <a:cs typeface="Times New Roman"/>
                <a:sym typeface="Times New Roman"/>
              </a:rPr>
              <a:t>Cômputo das medidas de acessibilidade</a:t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Google Shape;25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9026" y="109175"/>
            <a:ext cx="6965949" cy="4925151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32"/>
          <p:cNvSpPr/>
          <p:nvPr/>
        </p:nvSpPr>
        <p:spPr>
          <a:xfrm>
            <a:off x="278275" y="1098250"/>
            <a:ext cx="860400" cy="14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7" name="Google Shape;257;p33"/>
          <p:cNvPicPr preferRelativeResize="0"/>
          <p:nvPr/>
        </p:nvPicPr>
        <p:blipFill rotWithShape="1">
          <a:blip r:embed="rId3">
            <a:alphaModFix/>
          </a:blip>
          <a:srcRect b="70261" l="0" r="26530" t="0"/>
          <a:stretch/>
        </p:blipFill>
        <p:spPr>
          <a:xfrm>
            <a:off x="827975" y="2041821"/>
            <a:ext cx="3183401" cy="310675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3"/>
          <p:cNvSpPr txBox="1"/>
          <p:nvPr/>
        </p:nvSpPr>
        <p:spPr>
          <a:xfrm>
            <a:off x="791675" y="631150"/>
            <a:ext cx="7850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aleway"/>
                <a:ea typeface="Raleway"/>
                <a:cs typeface="Raleway"/>
                <a:sym typeface="Raleway"/>
              </a:rPr>
              <a:t>Tempo mínimo de viagem para a oportunidade mais próxima</a:t>
            </a:r>
            <a:endParaRPr b="1" sz="18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59" name="Google Shape;259;p33"/>
          <p:cNvSpPr txBox="1"/>
          <p:nvPr/>
        </p:nvSpPr>
        <p:spPr>
          <a:xfrm>
            <a:off x="748150" y="1568250"/>
            <a:ext cx="43029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highlight>
                  <a:srgbClr val="D9EAD3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Ordenar</a:t>
            </a:r>
            <a:r>
              <a:rPr lang="en" sz="1300">
                <a:highlight>
                  <a:schemeClr val="lt2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300">
                <a:latin typeface="Times New Roman"/>
                <a:ea typeface="Times New Roman"/>
                <a:cs typeface="Times New Roman"/>
                <a:sym typeface="Times New Roman"/>
              </a:rPr>
              <a:t>por tempo de viagem:</a:t>
            </a:r>
            <a:endParaRPr sz="13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0" name="Google Shape;260;p33"/>
          <p:cNvSpPr txBox="1"/>
          <p:nvPr/>
        </p:nvSpPr>
        <p:spPr>
          <a:xfrm>
            <a:off x="748150" y="2729850"/>
            <a:ext cx="5687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highlight>
                  <a:srgbClr val="D9EAD3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Selecionar</a:t>
            </a:r>
            <a:r>
              <a:rPr lang="en" sz="1300">
                <a:highlight>
                  <a:schemeClr val="lt2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300">
                <a:latin typeface="Times New Roman"/>
                <a:ea typeface="Times New Roman"/>
                <a:cs typeface="Times New Roman"/>
                <a:sym typeface="Times New Roman"/>
              </a:rPr>
              <a:t>a oportunidade desejada (três mais próximas, por ex.):</a:t>
            </a:r>
            <a:endParaRPr sz="13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61" name="Google Shape;261;p33"/>
          <p:cNvPicPr preferRelativeResize="0"/>
          <p:nvPr/>
        </p:nvPicPr>
        <p:blipFill rotWithShape="1">
          <a:blip r:embed="rId3">
            <a:alphaModFix/>
          </a:blip>
          <a:srcRect b="0" l="0" r="0" t="34361"/>
          <a:stretch/>
        </p:blipFill>
        <p:spPr>
          <a:xfrm>
            <a:off x="827975" y="3210650"/>
            <a:ext cx="4100175" cy="648900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33"/>
          <p:cNvSpPr txBox="1"/>
          <p:nvPr/>
        </p:nvSpPr>
        <p:spPr>
          <a:xfrm>
            <a:off x="748150" y="4162900"/>
            <a:ext cx="43029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highlight>
                  <a:srgbClr val="D9EAD3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Espacializar</a:t>
            </a:r>
            <a:r>
              <a:rPr lang="en" sz="1300">
                <a:highlight>
                  <a:schemeClr val="lt2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300">
                <a:latin typeface="Times New Roman"/>
                <a:ea typeface="Times New Roman"/>
                <a:cs typeface="Times New Roman"/>
                <a:sym typeface="Times New Roman"/>
              </a:rPr>
              <a:t>no QGIS através dos IDs de origem.</a:t>
            </a:r>
            <a:endParaRPr sz="13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4"/>
          <p:cNvSpPr/>
          <p:nvPr/>
        </p:nvSpPr>
        <p:spPr>
          <a:xfrm>
            <a:off x="725250" y="1066200"/>
            <a:ext cx="863100" cy="416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8" name="Google Shape;26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4608" y="0"/>
            <a:ext cx="7274783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5"/>
          <p:cNvSpPr/>
          <p:nvPr/>
        </p:nvSpPr>
        <p:spPr>
          <a:xfrm>
            <a:off x="725250" y="1066200"/>
            <a:ext cx="863100" cy="416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4" name="Google Shape;27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4609" y="0"/>
            <a:ext cx="7274778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6"/>
          <p:cNvSpPr/>
          <p:nvPr/>
        </p:nvSpPr>
        <p:spPr>
          <a:xfrm>
            <a:off x="725250" y="1066200"/>
            <a:ext cx="863100" cy="416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0" name="Google Shape;28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4612" y="0"/>
            <a:ext cx="7274772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7"/>
          <p:cNvSpPr/>
          <p:nvPr/>
        </p:nvSpPr>
        <p:spPr>
          <a:xfrm>
            <a:off x="725250" y="1066200"/>
            <a:ext cx="863100" cy="416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6" name="Google Shape;28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6408" y="0"/>
            <a:ext cx="7274783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8"/>
          <p:cNvSpPr txBox="1"/>
          <p:nvPr/>
        </p:nvSpPr>
        <p:spPr>
          <a:xfrm>
            <a:off x="791675" y="1718725"/>
            <a:ext cx="7850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Raleway"/>
                <a:ea typeface="Raleway"/>
                <a:cs typeface="Raleway"/>
                <a:sym typeface="Raleway"/>
              </a:rPr>
              <a:t>GitHub</a:t>
            </a:r>
            <a:endParaRPr b="1" sz="20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92" name="Google Shape;292;p38"/>
          <p:cNvSpPr txBox="1"/>
          <p:nvPr/>
        </p:nvSpPr>
        <p:spPr>
          <a:xfrm>
            <a:off x="791675" y="2278125"/>
            <a:ext cx="6080400" cy="8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https://github.com/robertaperez/GATE-Acessibilidade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/>
        </p:nvSpPr>
        <p:spPr>
          <a:xfrm>
            <a:off x="743350" y="646825"/>
            <a:ext cx="6930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latin typeface="Raleway"/>
                <a:ea typeface="Raleway"/>
                <a:cs typeface="Raleway"/>
                <a:sym typeface="Raleway"/>
              </a:rPr>
              <a:t>Acessibilidade</a:t>
            </a:r>
            <a:endParaRPr b="1" sz="22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9" name="Google Shape;99;p15"/>
          <p:cNvSpPr txBox="1"/>
          <p:nvPr/>
        </p:nvSpPr>
        <p:spPr>
          <a:xfrm>
            <a:off x="855600" y="1541575"/>
            <a:ext cx="7159200" cy="27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Times New Roman"/>
              <a:buChar char="➔"/>
            </a:pPr>
            <a:r>
              <a:rPr lang="en" sz="2100">
                <a:latin typeface="Times New Roman"/>
                <a:ea typeface="Times New Roman"/>
                <a:cs typeface="Times New Roman"/>
                <a:sym typeface="Times New Roman"/>
              </a:rPr>
              <a:t>Potencial de oportunidades para interação (Hansen, 1959);</a:t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Font typeface="Times New Roman"/>
              <a:buChar char="➔"/>
            </a:pPr>
            <a:r>
              <a:rPr lang="en" sz="2100">
                <a:latin typeface="Times New Roman"/>
                <a:ea typeface="Times New Roman"/>
                <a:cs typeface="Times New Roman"/>
                <a:sym typeface="Times New Roman"/>
              </a:rPr>
              <a:t>Facilidade com que oportunidades espacialmente </a:t>
            </a:r>
            <a:r>
              <a:rPr lang="en" sz="2100">
                <a:latin typeface="Times New Roman"/>
                <a:ea typeface="Times New Roman"/>
                <a:cs typeface="Times New Roman"/>
                <a:sym typeface="Times New Roman"/>
              </a:rPr>
              <a:t>distribuídas</a:t>
            </a:r>
            <a:r>
              <a:rPr lang="en" sz="2100">
                <a:latin typeface="Times New Roman"/>
                <a:ea typeface="Times New Roman"/>
                <a:cs typeface="Times New Roman"/>
                <a:sym typeface="Times New Roman"/>
              </a:rPr>
              <a:t> podem ser alcançadas através do sistema de transporte (Morris et al, 1979);</a:t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Font typeface="Times New Roman"/>
              <a:buChar char="➔"/>
            </a:pPr>
            <a:r>
              <a:rPr lang="en" sz="2100">
                <a:latin typeface="Times New Roman"/>
                <a:ea typeface="Times New Roman"/>
                <a:cs typeface="Times New Roman"/>
                <a:sym typeface="Times New Roman"/>
              </a:rPr>
              <a:t>Pode ser considerado o resultado conjunto do sistema de transporte e uso do solo (Paéz, Scott &amp; Morency, 2012).</a:t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/>
          <p:nvPr/>
        </p:nvSpPr>
        <p:spPr>
          <a:xfrm>
            <a:off x="743350" y="646825"/>
            <a:ext cx="6930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latin typeface="Raleway"/>
                <a:ea typeface="Raleway"/>
                <a:cs typeface="Raleway"/>
                <a:sym typeface="Raleway"/>
              </a:rPr>
              <a:t>Acessibilidade</a:t>
            </a:r>
            <a:endParaRPr b="1" sz="220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05" name="Google Shape;10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0150" y="1185000"/>
            <a:ext cx="5909721" cy="3668675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6"/>
          <p:cNvSpPr txBox="1"/>
          <p:nvPr/>
        </p:nvSpPr>
        <p:spPr>
          <a:xfrm>
            <a:off x="3024850" y="4853675"/>
            <a:ext cx="30000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alibri"/>
                <a:ea typeface="Calibri"/>
                <a:cs typeface="Calibri"/>
                <a:sym typeface="Calibri"/>
              </a:rPr>
              <a:t>Fonte: Adaptado de Geurs e van Wee (2004).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/>
          <p:nvPr/>
        </p:nvSpPr>
        <p:spPr>
          <a:xfrm>
            <a:off x="743350" y="1494050"/>
            <a:ext cx="62487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➔"/>
            </a:pPr>
            <a:r>
              <a:rPr lang="en" sz="2100">
                <a:latin typeface="Times New Roman"/>
                <a:ea typeface="Times New Roman"/>
                <a:cs typeface="Times New Roman"/>
                <a:sym typeface="Times New Roman"/>
              </a:rPr>
              <a:t>Acessibilidade cumulativa (Páez et al., 2010): 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2" name="Google Shape;112;p17"/>
          <p:cNvPicPr preferRelativeResize="0"/>
          <p:nvPr/>
        </p:nvPicPr>
        <p:blipFill rotWithShape="1">
          <a:blip r:embed="rId3">
            <a:alphaModFix/>
          </a:blip>
          <a:srcRect b="83602" l="0" r="0" t="0"/>
          <a:stretch/>
        </p:blipFill>
        <p:spPr>
          <a:xfrm>
            <a:off x="1854650" y="2205450"/>
            <a:ext cx="5086951" cy="472725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7"/>
          <p:cNvSpPr txBox="1"/>
          <p:nvPr/>
        </p:nvSpPr>
        <p:spPr>
          <a:xfrm>
            <a:off x="743350" y="646825"/>
            <a:ext cx="6930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latin typeface="Raleway"/>
                <a:ea typeface="Raleway"/>
                <a:cs typeface="Raleway"/>
                <a:sym typeface="Raleway"/>
              </a:rPr>
              <a:t>Acessibilidade Cumulativa</a:t>
            </a:r>
            <a:endParaRPr b="1" sz="22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4" name="Google Shape;114;p17"/>
          <p:cNvSpPr txBox="1"/>
          <p:nvPr/>
        </p:nvSpPr>
        <p:spPr>
          <a:xfrm>
            <a:off x="1295400" y="2590800"/>
            <a:ext cx="63747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Onde: 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-"/>
            </a:pPr>
            <a:r>
              <a:rPr i="1" lang="en" sz="1800"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baseline="-25000" i="1" lang="en" sz="1800"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 é a acessibilidade da zona de origem </a:t>
            </a:r>
            <a:r>
              <a:rPr i="1" lang="en" sz="1800"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;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-"/>
            </a:pPr>
            <a:r>
              <a:rPr i="1" lang="en" sz="1800">
                <a:latin typeface="Times New Roman"/>
                <a:ea typeface="Times New Roman"/>
                <a:cs typeface="Times New Roman"/>
                <a:sym typeface="Times New Roman"/>
              </a:rPr>
              <a:t>Wj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 é a quantidade de oportunidades na zona </a:t>
            </a:r>
            <a:r>
              <a:rPr i="1" lang="en" sz="1800">
                <a:latin typeface="Times New Roman"/>
                <a:ea typeface="Times New Roman"/>
                <a:cs typeface="Times New Roman"/>
                <a:sym typeface="Times New Roman"/>
              </a:rPr>
              <a:t>j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;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-"/>
            </a:pPr>
            <a:r>
              <a:rPr i="1" lang="en" sz="1800"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 é uma variável booleana que assume o valor de 1 quando </a:t>
            </a:r>
            <a:r>
              <a:rPr i="1" lang="en" sz="1800">
                <a:latin typeface="Times New Roman"/>
                <a:ea typeface="Times New Roman"/>
                <a:cs typeface="Times New Roman"/>
                <a:sym typeface="Times New Roman"/>
              </a:rPr>
              <a:t>c</a:t>
            </a:r>
            <a:r>
              <a:rPr baseline="-25000" i="1" lang="en" sz="1800">
                <a:latin typeface="Times New Roman"/>
                <a:ea typeface="Times New Roman"/>
                <a:cs typeface="Times New Roman"/>
                <a:sym typeface="Times New Roman"/>
              </a:rPr>
              <a:t>ij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 for maior ou igual ao limiar de tempo de viagem </a:t>
            </a:r>
            <a:r>
              <a:rPr i="1" lang="en" sz="1800">
                <a:latin typeface="Times New Roman"/>
                <a:ea typeface="Times New Roman"/>
                <a:cs typeface="Times New Roman"/>
                <a:sym typeface="Times New Roman"/>
              </a:rPr>
              <a:t>𝛾</a:t>
            </a:r>
            <a:r>
              <a:rPr baseline="-25000" i="1" lang="en" sz="1800"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/>
          <p:nvPr/>
        </p:nvSpPr>
        <p:spPr>
          <a:xfrm>
            <a:off x="743350" y="646825"/>
            <a:ext cx="6930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latin typeface="Raleway"/>
                <a:ea typeface="Raleway"/>
                <a:cs typeface="Raleway"/>
                <a:sym typeface="Raleway"/>
              </a:rPr>
              <a:t>Acessibilidade Cumulativa</a:t>
            </a:r>
            <a:endParaRPr b="1" sz="220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20" name="Google Shape;12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2050" y="1232175"/>
            <a:ext cx="6165472" cy="3668674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8"/>
          <p:cNvSpPr txBox="1"/>
          <p:nvPr/>
        </p:nvSpPr>
        <p:spPr>
          <a:xfrm>
            <a:off x="3024850" y="4853675"/>
            <a:ext cx="30000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alibri"/>
                <a:ea typeface="Calibri"/>
                <a:cs typeface="Calibri"/>
                <a:sym typeface="Calibri"/>
              </a:rPr>
              <a:t>Fonte: Elaborado pelo autor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/>
          <p:nvPr/>
        </p:nvSpPr>
        <p:spPr>
          <a:xfrm>
            <a:off x="743350" y="646825"/>
            <a:ext cx="6930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latin typeface="Raleway"/>
                <a:ea typeface="Raleway"/>
                <a:cs typeface="Raleway"/>
                <a:sym typeface="Raleway"/>
              </a:rPr>
              <a:t>Acessibilidade Cumulativa</a:t>
            </a:r>
            <a:endParaRPr b="1" sz="220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27" name="Google Shape;12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8850" y="1426525"/>
            <a:ext cx="7436505" cy="3668676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9"/>
          <p:cNvSpPr txBox="1"/>
          <p:nvPr/>
        </p:nvSpPr>
        <p:spPr>
          <a:xfrm>
            <a:off x="3024850" y="4853675"/>
            <a:ext cx="30000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alibri"/>
                <a:ea typeface="Calibri"/>
                <a:cs typeface="Calibri"/>
                <a:sym typeface="Calibri"/>
              </a:rPr>
              <a:t>Acessibilidade Cumulativa. Fonte: Elaborado pelo autor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0"/>
          <p:cNvSpPr txBox="1"/>
          <p:nvPr/>
        </p:nvSpPr>
        <p:spPr>
          <a:xfrm>
            <a:off x="743350" y="646825"/>
            <a:ext cx="6930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latin typeface="Raleway"/>
                <a:ea typeface="Raleway"/>
                <a:cs typeface="Raleway"/>
                <a:sym typeface="Raleway"/>
              </a:rPr>
              <a:t>Acessibilidade Gravitacional</a:t>
            </a:r>
            <a:endParaRPr b="1" sz="22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4" name="Google Shape;134;p20"/>
          <p:cNvSpPr txBox="1"/>
          <p:nvPr/>
        </p:nvSpPr>
        <p:spPr>
          <a:xfrm>
            <a:off x="855600" y="1541575"/>
            <a:ext cx="7416300" cy="35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Times New Roman"/>
              <a:buChar char="➔"/>
            </a:pPr>
            <a:r>
              <a:rPr lang="en" sz="2100">
                <a:latin typeface="Times New Roman"/>
                <a:ea typeface="Times New Roman"/>
                <a:cs typeface="Times New Roman"/>
                <a:sym typeface="Times New Roman"/>
              </a:rPr>
              <a:t>Acessibilidade gravitacional (Handy &amp; Niemeier, 1997):</a:t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Onde: 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-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baseline="-25000" lang="en" sz="1800"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 é a acessibilidade da zona de origem i;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-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Dj é a quantidade de oportunidades na zona j;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-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⍺e</a:t>
            </a:r>
            <a:r>
              <a:rPr baseline="30000" lang="en" sz="1800">
                <a:latin typeface="Times New Roman"/>
                <a:ea typeface="Times New Roman"/>
                <a:cs typeface="Times New Roman"/>
                <a:sym typeface="Times New Roman"/>
              </a:rPr>
              <a:t>(-βcij) 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representa a função exponencial de decaimento pela distância, que reflete o comportamento das viagens.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35" name="Google Shape;13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30300" y="2275350"/>
            <a:ext cx="1906905" cy="8095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1"/>
          <p:cNvSpPr txBox="1"/>
          <p:nvPr/>
        </p:nvSpPr>
        <p:spPr>
          <a:xfrm>
            <a:off x="743350" y="646825"/>
            <a:ext cx="69309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latin typeface="Raleway"/>
                <a:ea typeface="Raleway"/>
                <a:cs typeface="Raleway"/>
                <a:sym typeface="Raleway"/>
              </a:rPr>
              <a:t>Acessibilidade Gravitacional</a:t>
            </a:r>
            <a:endParaRPr b="1" sz="22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1" name="Google Shape;141;p21"/>
          <p:cNvSpPr txBox="1"/>
          <p:nvPr/>
        </p:nvSpPr>
        <p:spPr>
          <a:xfrm>
            <a:off x="743350" y="3841450"/>
            <a:ext cx="5861700" cy="7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Cerca de 17,6% das pessoas “aceitariam” acessar trabalho a 60 minutos. Considerando uma zona com 1000 empregos a 60 minutos.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42" name="Google Shape;14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9938" y="1322425"/>
            <a:ext cx="4218608" cy="2519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56075" y="985150"/>
            <a:ext cx="2215824" cy="3668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55963" y="4577625"/>
            <a:ext cx="3546536" cy="342025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1"/>
          <p:cNvSpPr txBox="1"/>
          <p:nvPr/>
        </p:nvSpPr>
        <p:spPr>
          <a:xfrm>
            <a:off x="3024850" y="4853675"/>
            <a:ext cx="3783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alibri"/>
                <a:ea typeface="Calibri"/>
                <a:cs typeface="Calibri"/>
                <a:sym typeface="Calibri"/>
              </a:rPr>
              <a:t>Fonte: Slide da disciplina PTR3512 - Escola Politécnica da USP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